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7772400" cx="10058400"/>
  <p:notesSz cx="6858000" cy="9144000"/>
  <p:embeddedFontLst>
    <p:embeddedFont>
      <p:font typeface="Happy Monkey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HappyMonke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67e8e7e7d_0_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67e8e7e7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67e8e7e7d_0_16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67e8e7e7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67e8e7e7d_0_36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67e8e7e7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67e8e7e7d_0_4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67e8e7e7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67e8e7e7d_0_5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67e8e7e7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67e8e7e7d_0_65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67e8e7e7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67e8e7e7d_0_76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67e8e7e7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dpuzzle.com/media/5f5a4a761b44683f113566df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475" y="1845450"/>
            <a:ext cx="4038425" cy="57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68475" y="267525"/>
            <a:ext cx="90678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appy Monkey"/>
                <a:ea typeface="Happy Monkey"/>
                <a:cs typeface="Happy Monkey"/>
                <a:sym typeface="Happy Monkey"/>
              </a:rPr>
              <a:t>You are a social detective!</a:t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06575" y="978725"/>
            <a:ext cx="4114800" cy="25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appy Monkey"/>
                <a:ea typeface="Happy Monkey"/>
                <a:cs typeface="Happy Monkey"/>
                <a:sym typeface="Happy Monkey"/>
              </a:rPr>
              <a:t>What is a social detective?</a:t>
            </a:r>
            <a:endParaRPr sz="19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appy Monkey"/>
                <a:ea typeface="Happy Monkey"/>
                <a:cs typeface="Happy Monkey"/>
                <a:sym typeface="Happy Monkey"/>
              </a:rPr>
              <a:t>Someone who uses CLUES to help them figure out what to do when they’re around other people. </a:t>
            </a:r>
            <a:endParaRPr sz="1900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475" y="1845450"/>
            <a:ext cx="4038425" cy="57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68475" y="267525"/>
            <a:ext cx="9067800" cy="584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appy Monkey"/>
                <a:ea typeface="Happy Monkey"/>
                <a:cs typeface="Happy Monkey"/>
                <a:sym typeface="Happy Monkey"/>
              </a:rPr>
              <a:t>You are a social detective!</a:t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cxnSp>
        <p:nvCxnSpPr>
          <p:cNvPr id="63" name="Google Shape;63;p14"/>
          <p:cNvCxnSpPr/>
          <p:nvPr/>
        </p:nvCxnSpPr>
        <p:spPr>
          <a:xfrm flipH="1">
            <a:off x="5981975" y="2312225"/>
            <a:ext cx="1231800" cy="507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" name="Google Shape;64;p14"/>
          <p:cNvSpPr txBox="1"/>
          <p:nvPr/>
        </p:nvSpPr>
        <p:spPr>
          <a:xfrm>
            <a:off x="7327900" y="1905825"/>
            <a:ext cx="16128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appy Monkey"/>
                <a:ea typeface="Happy Monkey"/>
                <a:cs typeface="Happy Monkey"/>
                <a:sym typeface="Happy Monkey"/>
              </a:rPr>
              <a:t>His eyes help him look for clues.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cxnSp>
        <p:nvCxnSpPr>
          <p:cNvPr id="65" name="Google Shape;65;p14"/>
          <p:cNvCxnSpPr/>
          <p:nvPr/>
        </p:nvCxnSpPr>
        <p:spPr>
          <a:xfrm flipH="1" rot="10800000">
            <a:off x="3683175" y="2934525"/>
            <a:ext cx="1333500" cy="38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" name="Google Shape;66;p14"/>
          <p:cNvSpPr txBox="1"/>
          <p:nvPr/>
        </p:nvSpPr>
        <p:spPr>
          <a:xfrm>
            <a:off x="2184575" y="2655225"/>
            <a:ext cx="133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appy Monkey"/>
                <a:ea typeface="Happy Monkey"/>
                <a:cs typeface="Happy Monkey"/>
                <a:sym typeface="Happy Monkey"/>
              </a:rPr>
              <a:t>His ears help him listen for clues.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cxnSp>
        <p:nvCxnSpPr>
          <p:cNvPr id="67" name="Google Shape;67;p14"/>
          <p:cNvCxnSpPr/>
          <p:nvPr/>
        </p:nvCxnSpPr>
        <p:spPr>
          <a:xfrm>
            <a:off x="4330875" y="1766125"/>
            <a:ext cx="1041300" cy="774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4"/>
          <p:cNvSpPr txBox="1"/>
          <p:nvPr/>
        </p:nvSpPr>
        <p:spPr>
          <a:xfrm>
            <a:off x="2590975" y="1245425"/>
            <a:ext cx="18669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appy Monkey"/>
                <a:ea typeface="Happy Monkey"/>
                <a:cs typeface="Happy Monkey"/>
                <a:sym typeface="Happy Monkey"/>
              </a:rPr>
              <a:t>His brain helps him think about what is expected. 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368475" y="267525"/>
            <a:ext cx="9067800" cy="584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appy Monkey"/>
                <a:ea typeface="Happy Monkey"/>
                <a:cs typeface="Happy Monkey"/>
                <a:sym typeface="Happy Monkey"/>
              </a:rPr>
              <a:t>You are a social detective!</a:t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pSp>
        <p:nvGrpSpPr>
          <p:cNvPr id="74" name="Google Shape;74;p15"/>
          <p:cNvGrpSpPr/>
          <p:nvPr/>
        </p:nvGrpSpPr>
        <p:grpSpPr>
          <a:xfrm>
            <a:off x="4749975" y="1143825"/>
            <a:ext cx="4686300" cy="2984400"/>
            <a:chOff x="1206675" y="1080325"/>
            <a:chExt cx="4686300" cy="2984400"/>
          </a:xfrm>
        </p:grpSpPr>
        <p:sp>
          <p:nvSpPr>
            <p:cNvPr id="75" name="Google Shape;75;p15"/>
            <p:cNvSpPr/>
            <p:nvPr/>
          </p:nvSpPr>
          <p:spPr>
            <a:xfrm>
              <a:off x="1206675" y="1080325"/>
              <a:ext cx="4686300" cy="2984400"/>
            </a:xfrm>
            <a:prstGeom prst="cloudCallout">
              <a:avLst>
                <a:gd fmla="val -20833" name="adj1"/>
                <a:gd fmla="val 62500" name="adj2"/>
              </a:avLst>
            </a:prstGeom>
            <a:solidFill>
              <a:schemeClr val="lt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6" name="Google Shape;76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21284">
              <a:off x="2473877" y="1692244"/>
              <a:ext cx="1912999" cy="15094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15"/>
          <p:cNvSpPr txBox="1"/>
          <p:nvPr/>
        </p:nvSpPr>
        <p:spPr>
          <a:xfrm>
            <a:off x="635175" y="2553525"/>
            <a:ext cx="3606900" cy="4203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Happy Monkey"/>
                <a:ea typeface="Happy Monkey"/>
                <a:cs typeface="Happy Monkey"/>
                <a:sym typeface="Happy Monkey"/>
              </a:rPr>
              <a:t>Thinking with your eyes is a SUPERPOWER!</a:t>
            </a:r>
            <a:endParaRPr b="1" sz="17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Happy Monkey"/>
                <a:ea typeface="Happy Monkey"/>
                <a:cs typeface="Happy Monkey"/>
                <a:sym typeface="Happy Monkey"/>
              </a:rPr>
              <a:t>Your eyes can help you see CLUES that help you make a smart guess about what other people might be doing or thinking about.  </a:t>
            </a:r>
            <a:endParaRPr b="1" sz="17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Happy Monkey"/>
                <a:ea typeface="Happy Monkey"/>
                <a:cs typeface="Happy Monkey"/>
                <a:sym typeface="Happy Monkey"/>
              </a:rPr>
              <a:t>Sometimes these clues help you figure out what </a:t>
            </a:r>
            <a:r>
              <a:rPr b="1" i="1" lang="en" sz="1700">
                <a:latin typeface="Happy Monkey"/>
                <a:ea typeface="Happy Monkey"/>
                <a:cs typeface="Happy Monkey"/>
                <a:sym typeface="Happy Monkey"/>
              </a:rPr>
              <a:t>you</a:t>
            </a:r>
            <a:r>
              <a:rPr b="1" lang="en" sz="1700">
                <a:latin typeface="Happy Monkey"/>
                <a:ea typeface="Happy Monkey"/>
                <a:cs typeface="Happy Monkey"/>
                <a:sym typeface="Happy Monkey"/>
              </a:rPr>
              <a:t> should be doing or thinking about.  </a:t>
            </a:r>
            <a:endParaRPr b="1" sz="17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endParaRPr b="1" sz="1700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2400"/>
            <a:ext cx="10058400" cy="670895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254175" y="6998525"/>
            <a:ext cx="9677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Happy Monkey"/>
                <a:ea typeface="Happy Monkey"/>
                <a:cs typeface="Happy Monkey"/>
                <a:sym typeface="Happy Monkey"/>
              </a:rPr>
              <a:t>Let’s practice!  Click on the TV to get started!</a:t>
            </a:r>
            <a:endParaRPr b="1" sz="3100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ctrTitle"/>
          </p:nvPr>
        </p:nvSpPr>
        <p:spPr>
          <a:xfrm>
            <a:off x="406400" y="1235102"/>
            <a:ext cx="9372600" cy="2651100"/>
          </a:xfrm>
          <a:prstGeom prst="rect">
            <a:avLst/>
          </a:prstGeom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342900" y="4052126"/>
            <a:ext cx="9372600" cy="3581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What is the boy thinking about?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How do you know?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Make a prediction!  What do you think he will do next?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00" y="1235050"/>
            <a:ext cx="9372600" cy="26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55775" y="280225"/>
            <a:ext cx="94233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appy Monkey"/>
                <a:ea typeface="Happy Monkey"/>
                <a:cs typeface="Happy Monkey"/>
                <a:sym typeface="Happy Monkey"/>
              </a:rPr>
              <a:t>Let’s practice!  Think with your eyes to answer the questions below.</a:t>
            </a:r>
            <a:endParaRPr sz="19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609775" y="4636325"/>
            <a:ext cx="8356500" cy="52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boy is thinking about Oreos.</a:t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664825" y="5728525"/>
            <a:ext cx="8356500" cy="52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 is looking at the Oreos. 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609775" y="6820725"/>
            <a:ext cx="8356500" cy="52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think he will eat the Oreos.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ctrTitle"/>
          </p:nvPr>
        </p:nvSpPr>
        <p:spPr>
          <a:xfrm>
            <a:off x="406400" y="1235100"/>
            <a:ext cx="9372600" cy="2676900"/>
          </a:xfrm>
          <a:prstGeom prst="rect">
            <a:avLst/>
          </a:prstGeom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kids</a:t>
            </a:r>
            <a:endParaRPr/>
          </a:p>
        </p:txBody>
      </p:sp>
      <p:sp>
        <p:nvSpPr>
          <p:cNvPr id="100" name="Google Shape;100;p18"/>
          <p:cNvSpPr txBox="1"/>
          <p:nvPr>
            <p:ph idx="1" type="subTitle"/>
          </p:nvPr>
        </p:nvSpPr>
        <p:spPr>
          <a:xfrm>
            <a:off x="342900" y="4052126"/>
            <a:ext cx="9372600" cy="3581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What are the kids thinking about?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How do you know?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Make a prediction!  What do you think they will do next?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355775" y="280225"/>
            <a:ext cx="94233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appy Monkey"/>
                <a:ea typeface="Happy Monkey"/>
                <a:cs typeface="Happy Monkey"/>
                <a:sym typeface="Happy Monkey"/>
              </a:rPr>
              <a:t>Let’s practice!  Think with your eyes to answer the questions below.</a:t>
            </a:r>
            <a:endParaRPr sz="19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609775" y="4636325"/>
            <a:ext cx="8356500" cy="52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are thinking about the pool.</a:t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609775" y="5728525"/>
            <a:ext cx="8356500" cy="52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are looking at it with their body. 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609775" y="6820725"/>
            <a:ext cx="8356500" cy="52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think they will get in the swimming pool.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900" y="1272038"/>
            <a:ext cx="5080176" cy="2614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ctrTitle"/>
          </p:nvPr>
        </p:nvSpPr>
        <p:spPr>
          <a:xfrm>
            <a:off x="406400" y="1235100"/>
            <a:ext cx="9372600" cy="2676900"/>
          </a:xfrm>
          <a:prstGeom prst="rect">
            <a:avLst/>
          </a:prstGeom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kids</a:t>
            </a:r>
            <a:endParaRPr/>
          </a:p>
        </p:txBody>
      </p:sp>
      <p:sp>
        <p:nvSpPr>
          <p:cNvPr id="111" name="Google Shape;111;p19"/>
          <p:cNvSpPr txBox="1"/>
          <p:nvPr>
            <p:ph idx="1" type="subTitle"/>
          </p:nvPr>
        </p:nvSpPr>
        <p:spPr>
          <a:xfrm>
            <a:off x="342900" y="4052126"/>
            <a:ext cx="9372600" cy="3581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What are the  people thinking about?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How do you know?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Make a prediction!  What do you think they will do next?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355775" y="280225"/>
            <a:ext cx="94233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appy Monkey"/>
                <a:ea typeface="Happy Monkey"/>
                <a:cs typeface="Happy Monkey"/>
                <a:sym typeface="Happy Monkey"/>
              </a:rPr>
              <a:t>Let’s practice!  Think with your eyes to answer the questions below.</a:t>
            </a:r>
            <a:endParaRPr sz="19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609775" y="4636325"/>
            <a:ext cx="8356500" cy="52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are thinking about toys. </a:t>
            </a: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609775" y="5728525"/>
            <a:ext cx="8356500" cy="52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are looking at the toys and they are holding the toys. 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609775" y="6820725"/>
            <a:ext cx="8356500" cy="52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 predict they will buy it and take it home.</a:t>
            </a:r>
            <a:endParaRPr sz="1700"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813" y="1266875"/>
            <a:ext cx="4404420" cy="25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ctrTitle"/>
          </p:nvPr>
        </p:nvSpPr>
        <p:spPr>
          <a:xfrm>
            <a:off x="406400" y="1235100"/>
            <a:ext cx="9372600" cy="2676900"/>
          </a:xfrm>
          <a:prstGeom prst="rect">
            <a:avLst/>
          </a:prstGeom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kids</a:t>
            </a:r>
            <a:endParaRPr/>
          </a:p>
        </p:txBody>
      </p:sp>
      <p:sp>
        <p:nvSpPr>
          <p:cNvPr id="122" name="Google Shape;122;p20"/>
          <p:cNvSpPr txBox="1"/>
          <p:nvPr>
            <p:ph idx="1" type="subTitle"/>
          </p:nvPr>
        </p:nvSpPr>
        <p:spPr>
          <a:xfrm>
            <a:off x="342900" y="4052126"/>
            <a:ext cx="9372600" cy="3581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What is the boy thinking about?  How is he feeling?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How do you know?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appy Monkey"/>
                <a:ea typeface="Happy Monkey"/>
                <a:cs typeface="Happy Monkey"/>
                <a:sym typeface="Happy Monkey"/>
              </a:rPr>
              <a:t>Make a prediction!  What do you think he will do next?</a:t>
            </a:r>
            <a:endParaRPr sz="24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355775" y="280225"/>
            <a:ext cx="94233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appy Monkey"/>
                <a:ea typeface="Happy Monkey"/>
                <a:cs typeface="Happy Monkey"/>
                <a:sym typeface="Happy Monkey"/>
              </a:rPr>
              <a:t>Let’s practice!  Think with your eyes to answer the questions below.</a:t>
            </a:r>
            <a:endParaRPr sz="19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609775" y="4636325"/>
            <a:ext cx="8356500" cy="52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He is thinking about the dog.  He is feeling scared.</a:t>
            </a:r>
            <a:endParaRPr b="1" sz="1600"/>
          </a:p>
        </p:txBody>
      </p:sp>
      <p:sp>
        <p:nvSpPr>
          <p:cNvPr id="125" name="Google Shape;125;p20"/>
          <p:cNvSpPr txBox="1"/>
          <p:nvPr/>
        </p:nvSpPr>
        <p:spPr>
          <a:xfrm>
            <a:off x="609775" y="5728525"/>
            <a:ext cx="8356500" cy="52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 mouth is open.</a:t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609775" y="6820725"/>
            <a:ext cx="8356500" cy="52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 predict he will run away from the dog. </a:t>
            </a:r>
            <a:endParaRPr sz="1700"/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7885" l="0" r="0" t="0"/>
          <a:stretch/>
        </p:blipFill>
        <p:spPr>
          <a:xfrm>
            <a:off x="2893519" y="1222225"/>
            <a:ext cx="3999080" cy="2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